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Oswald" panose="020B0604020202020204" charset="0"/>
      <p:regular r:id="rId14"/>
      <p:bold r:id="rId15"/>
    </p:embeddedFont>
    <p:embeddedFont>
      <p:font typeface="Average" panose="020B0604020202020204" charset="0"/>
      <p:regular r:id="rId16"/>
    </p:embeddedFont>
    <p:embeddedFont>
      <p:font typeface="Montserrat"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86" y="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media1.mp3>
</file>

<file path=ppt/media/media10.mp3>
</file>

<file path=ppt/media/media11.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061c169527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061c169527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061c169527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061c169527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061c169527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061c169527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061c169527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061c169527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061c169527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061c169527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061c169527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061c169527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061c169527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061c169527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061c169527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061c169527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061c169527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061c169527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061c169527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061c16952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a:t>Principal Component Analysis</a:t>
            </a:r>
            <a:endParaRPr dirty="0"/>
          </a:p>
          <a:p>
            <a:pPr marL="0" lvl="0" indent="0" algn="ctr" rtl="0">
              <a:spcBef>
                <a:spcPts val="0"/>
              </a:spcBef>
              <a:spcAft>
                <a:spcPts val="0"/>
              </a:spcAft>
              <a:buNone/>
            </a:pPr>
            <a:r>
              <a:rPr lang="en" dirty="0"/>
              <a:t>(</a:t>
            </a:r>
            <a:r>
              <a:rPr lang="en" dirty="0" smtClean="0"/>
              <a:t>PCA)</a:t>
            </a:r>
            <a:endParaRPr dirty="0"/>
          </a:p>
        </p:txBody>
      </p:sp>
      <p:sp>
        <p:nvSpPr>
          <p:cNvPr id="60" name="Google Shape;60;p1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A Dimensionality Reduction Method</a:t>
            </a:r>
            <a:endParaRPr/>
          </a:p>
        </p:txBody>
      </p:sp>
      <p:sp>
        <p:nvSpPr>
          <p:cNvPr id="61" name="Google Shape;61;p13"/>
          <p:cNvSpPr txBox="1"/>
          <p:nvPr/>
        </p:nvSpPr>
        <p:spPr>
          <a:xfrm>
            <a:off x="5900475" y="3910650"/>
            <a:ext cx="30939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Prepared By:</a:t>
            </a:r>
            <a:endParaRPr>
              <a:solidFill>
                <a:schemeClr val="dk1"/>
              </a:solidFill>
              <a:latin typeface="Average"/>
              <a:ea typeface="Average"/>
              <a:cs typeface="Average"/>
              <a:sym typeface="Average"/>
            </a:endParaRPr>
          </a:p>
          <a:p>
            <a:pPr marL="0" lvl="0" indent="0" algn="l" rtl="0">
              <a:spcBef>
                <a:spcPts val="0"/>
              </a:spcBef>
              <a:spcAft>
                <a:spcPts val="0"/>
              </a:spcAft>
              <a:buNone/>
            </a:pPr>
            <a:r>
              <a:rPr lang="en">
                <a:solidFill>
                  <a:schemeClr val="dk1"/>
                </a:solidFill>
                <a:latin typeface="Average"/>
                <a:ea typeface="Average"/>
                <a:cs typeface="Average"/>
                <a:sym typeface="Average"/>
              </a:rPr>
              <a:t>Apurv Vidhate (2183046)</a:t>
            </a:r>
            <a:endParaRPr>
              <a:solidFill>
                <a:schemeClr val="dk1"/>
              </a:solidFill>
              <a:latin typeface="Average"/>
              <a:ea typeface="Average"/>
              <a:cs typeface="Average"/>
              <a:sym typeface="Average"/>
            </a:endParaRPr>
          </a:p>
          <a:p>
            <a:pPr marL="0" lvl="0" indent="0" algn="l" rtl="0">
              <a:spcBef>
                <a:spcPts val="0"/>
              </a:spcBef>
              <a:spcAft>
                <a:spcPts val="0"/>
              </a:spcAft>
              <a:buNone/>
            </a:pPr>
            <a:r>
              <a:rPr lang="en">
                <a:solidFill>
                  <a:schemeClr val="dk1"/>
                </a:solidFill>
                <a:latin typeface="Average"/>
                <a:ea typeface="Average"/>
                <a:cs typeface="Average"/>
                <a:sym typeface="Average"/>
              </a:rPr>
              <a:t>MITU18BTCS0267</a:t>
            </a:r>
            <a:endParaRPr>
              <a:solidFill>
                <a:schemeClr val="dk1"/>
              </a:solidFill>
              <a:latin typeface="Average"/>
              <a:ea typeface="Average"/>
              <a:cs typeface="Average"/>
              <a:sym typeface="Average"/>
            </a:endParaRPr>
          </a:p>
          <a:p>
            <a:pPr marL="0" lvl="0" indent="0" algn="l" rtl="0">
              <a:spcBef>
                <a:spcPts val="0"/>
              </a:spcBef>
              <a:spcAft>
                <a:spcPts val="0"/>
              </a:spcAft>
              <a:buNone/>
            </a:pPr>
            <a:r>
              <a:rPr lang="en">
                <a:solidFill>
                  <a:schemeClr val="dk1"/>
                </a:solidFill>
                <a:latin typeface="Average"/>
                <a:ea typeface="Average"/>
                <a:cs typeface="Average"/>
                <a:sym typeface="Average"/>
              </a:rPr>
              <a:t>Final Year CSE Core </a:t>
            </a:r>
            <a:endParaRPr>
              <a:solidFill>
                <a:schemeClr val="dk1"/>
              </a:solidFill>
              <a:latin typeface="Average"/>
              <a:ea typeface="Average"/>
              <a:cs typeface="Average"/>
              <a:sym typeface="Average"/>
            </a:endParaRPr>
          </a:p>
        </p:txBody>
      </p:sp>
      <p:pic>
        <p:nvPicPr>
          <p:cNvPr id="2" name="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8319" y="46561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5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So to sum up, the idea of PCA is simple — reduce the number of variables of a data set, while preserving as much information as possible.</a:t>
            </a:r>
            <a:endParaRPr/>
          </a:p>
        </p:txBody>
      </p:sp>
      <p:sp>
        <p:nvSpPr>
          <p:cNvPr id="127" name="Google Shape;127;p22"/>
          <p:cNvSpPr txBox="1"/>
          <p:nvPr/>
        </p:nvSpPr>
        <p:spPr>
          <a:xfrm>
            <a:off x="6771325" y="4568875"/>
            <a:ext cx="228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Prepared By Apurv Vidhate</a:t>
            </a:r>
            <a:endParaRPr>
              <a:solidFill>
                <a:schemeClr val="dk1"/>
              </a:solidFill>
              <a:latin typeface="Average"/>
              <a:ea typeface="Average"/>
              <a:cs typeface="Average"/>
              <a:sym typeface="Average"/>
            </a:endParaRPr>
          </a:p>
        </p:txBody>
      </p:sp>
      <p:pic>
        <p:nvPicPr>
          <p:cNvPr id="2" name="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251" y="46561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0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3"/>
          <p:cNvSpPr txBox="1">
            <a:spLocks noGrp="1"/>
          </p:cNvSpPr>
          <p:nvPr>
            <p:ph type="title"/>
          </p:nvPr>
        </p:nvSpPr>
        <p:spPr>
          <a:xfrm>
            <a:off x="645900" y="1667838"/>
            <a:ext cx="7852200" cy="861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Thank you</a:t>
            </a:r>
            <a:endParaRPr/>
          </a:p>
        </p:txBody>
      </p:sp>
      <p:sp>
        <p:nvSpPr>
          <p:cNvPr id="133" name="Google Shape;133;p23"/>
          <p:cNvSpPr txBox="1"/>
          <p:nvPr/>
        </p:nvSpPr>
        <p:spPr>
          <a:xfrm>
            <a:off x="2999700" y="2428963"/>
            <a:ext cx="3093900" cy="1046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dk1"/>
                </a:solidFill>
                <a:latin typeface="Average"/>
                <a:ea typeface="Average"/>
                <a:cs typeface="Average"/>
                <a:sym typeface="Average"/>
              </a:rPr>
              <a:t>Prepared By:</a:t>
            </a:r>
            <a:endParaRPr>
              <a:solidFill>
                <a:schemeClr val="dk1"/>
              </a:solidFill>
              <a:latin typeface="Average"/>
              <a:ea typeface="Average"/>
              <a:cs typeface="Average"/>
              <a:sym typeface="Average"/>
            </a:endParaRPr>
          </a:p>
          <a:p>
            <a:pPr marL="0" lvl="0" indent="0" algn="ctr" rtl="0">
              <a:spcBef>
                <a:spcPts val="0"/>
              </a:spcBef>
              <a:spcAft>
                <a:spcPts val="0"/>
              </a:spcAft>
              <a:buNone/>
            </a:pPr>
            <a:r>
              <a:rPr lang="en">
                <a:solidFill>
                  <a:schemeClr val="dk1"/>
                </a:solidFill>
                <a:latin typeface="Average"/>
                <a:ea typeface="Average"/>
                <a:cs typeface="Average"/>
                <a:sym typeface="Average"/>
              </a:rPr>
              <a:t>Apurv Vidhate (2183046)</a:t>
            </a:r>
            <a:endParaRPr>
              <a:solidFill>
                <a:schemeClr val="dk1"/>
              </a:solidFill>
              <a:latin typeface="Average"/>
              <a:ea typeface="Average"/>
              <a:cs typeface="Average"/>
              <a:sym typeface="Average"/>
            </a:endParaRPr>
          </a:p>
          <a:p>
            <a:pPr marL="0" lvl="0" indent="0" algn="ctr" rtl="0">
              <a:spcBef>
                <a:spcPts val="0"/>
              </a:spcBef>
              <a:spcAft>
                <a:spcPts val="0"/>
              </a:spcAft>
              <a:buNone/>
            </a:pPr>
            <a:r>
              <a:rPr lang="en">
                <a:solidFill>
                  <a:schemeClr val="dk1"/>
                </a:solidFill>
                <a:latin typeface="Average"/>
                <a:ea typeface="Average"/>
                <a:cs typeface="Average"/>
                <a:sym typeface="Average"/>
              </a:rPr>
              <a:t>MITU18BTCS0267</a:t>
            </a:r>
            <a:endParaRPr>
              <a:solidFill>
                <a:schemeClr val="dk1"/>
              </a:solidFill>
              <a:latin typeface="Average"/>
              <a:ea typeface="Average"/>
              <a:cs typeface="Average"/>
              <a:sym typeface="Average"/>
            </a:endParaRPr>
          </a:p>
          <a:p>
            <a:pPr marL="0" lvl="0" indent="0" algn="ctr" rtl="0">
              <a:spcBef>
                <a:spcPts val="0"/>
              </a:spcBef>
              <a:spcAft>
                <a:spcPts val="0"/>
              </a:spcAft>
              <a:buNone/>
            </a:pPr>
            <a:r>
              <a:rPr lang="en">
                <a:solidFill>
                  <a:schemeClr val="dk1"/>
                </a:solidFill>
                <a:latin typeface="Average"/>
                <a:ea typeface="Average"/>
                <a:cs typeface="Average"/>
                <a:sym typeface="Average"/>
              </a:rPr>
              <a:t>Final Year CSE Core </a:t>
            </a:r>
            <a:endParaRPr>
              <a:solidFill>
                <a:schemeClr val="dk1"/>
              </a:solidFill>
              <a:latin typeface="Average"/>
              <a:ea typeface="Average"/>
              <a:cs typeface="Average"/>
              <a:sym typeface="Average"/>
            </a:endParaRPr>
          </a:p>
        </p:txBody>
      </p:sp>
      <p:pic>
        <p:nvPicPr>
          <p:cNvPr id="2" name="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014" y="458514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Wikipedia says, Dimensionality reduction, or dimension reduction, is the transformation of data from a high-dimensional space into a low-dimensional space so that the low-dimensional representation retains some meaningful properties of the original data, ideally close to its intrinsic dimension. </a:t>
            </a:r>
            <a:endParaRPr/>
          </a:p>
          <a:p>
            <a:pPr marL="0" lvl="0" indent="0" algn="l" rtl="0">
              <a:spcBef>
                <a:spcPts val="1200"/>
              </a:spcBef>
              <a:spcAft>
                <a:spcPts val="1200"/>
              </a:spcAft>
              <a:buNone/>
            </a:pPr>
            <a:r>
              <a:rPr lang="en"/>
              <a:t>In Simple words, we can say that Dimensionality Reduction is a technique where we convert a high dimension dataset into a lesser dimension dataset while still ensuring that it provides similar information. </a:t>
            </a:r>
            <a:endParaRPr/>
          </a:p>
        </p:txBody>
      </p:sp>
      <p:sp>
        <p:nvSpPr>
          <p:cNvPr id="67" name="Google Shape;67;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Dimensionality Reduction?</a:t>
            </a:r>
            <a:endParaRPr/>
          </a:p>
        </p:txBody>
      </p:sp>
      <p:sp>
        <p:nvSpPr>
          <p:cNvPr id="68" name="Google Shape;68;p14"/>
          <p:cNvSpPr txBox="1"/>
          <p:nvPr/>
        </p:nvSpPr>
        <p:spPr>
          <a:xfrm>
            <a:off x="6771325" y="4568875"/>
            <a:ext cx="228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Prepared By Apurv Vidhate</a:t>
            </a:r>
            <a:endParaRPr>
              <a:solidFill>
                <a:schemeClr val="dk1"/>
              </a:solidFill>
              <a:latin typeface="Average"/>
              <a:ea typeface="Average"/>
              <a:cs typeface="Average"/>
              <a:sym typeface="Average"/>
            </a:endParaRPr>
          </a:p>
        </p:txBody>
      </p:sp>
      <p:pic>
        <p:nvPicPr>
          <p:cNvPr id="2" name="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8018" y="45688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5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Principal Component Analysis (PCA)</a:t>
            </a:r>
            <a:endParaRPr/>
          </a:p>
        </p:txBody>
      </p:sp>
      <p:sp>
        <p:nvSpPr>
          <p:cNvPr id="74" name="Google Shape;74;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Principal Component Analysis, or PCA, is a dimensionality-reduction method that is often used to reduce the dimensionality of large data sets, by transforming a large set of variables into a smaller one that still contains most of the information in the large set.</a:t>
            </a:r>
            <a:endParaRPr/>
          </a:p>
          <a:p>
            <a:pPr marL="0" lvl="0" indent="0" algn="l" rtl="0">
              <a:spcBef>
                <a:spcPts val="1200"/>
              </a:spcBef>
              <a:spcAft>
                <a:spcPts val="1200"/>
              </a:spcAft>
              <a:buNone/>
            </a:pPr>
            <a:r>
              <a:rPr lang="en"/>
              <a:t>But, Reducing the number of variables of a data set naturally comes at the expense of accuracy. The trick in dimensionality reduction is to trade a little accuracy for simplicity. As smaller data sets are easier to explore and visualize and make analyzing data much easier and faster for machine learning algorithms without extraneous variables to process.</a:t>
            </a:r>
            <a:endParaRPr/>
          </a:p>
        </p:txBody>
      </p:sp>
      <p:sp>
        <p:nvSpPr>
          <p:cNvPr id="75" name="Google Shape;75;p15"/>
          <p:cNvSpPr txBox="1"/>
          <p:nvPr/>
        </p:nvSpPr>
        <p:spPr>
          <a:xfrm>
            <a:off x="6771325" y="4568875"/>
            <a:ext cx="228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Prepared By Apurv Vidhate</a:t>
            </a:r>
            <a:endParaRPr>
              <a:solidFill>
                <a:schemeClr val="dk1"/>
              </a:solidFill>
              <a:latin typeface="Average"/>
              <a:ea typeface="Average"/>
              <a:cs typeface="Average"/>
              <a:sym typeface="Average"/>
            </a:endParaRPr>
          </a:p>
        </p:txBody>
      </p:sp>
      <p:pic>
        <p:nvPicPr>
          <p:cNvPr id="2" name="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8018" y="46561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4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Steps in Principal Component Analysis (PCA)</a:t>
            </a:r>
            <a:endParaRPr/>
          </a:p>
        </p:txBody>
      </p:sp>
      <p:sp>
        <p:nvSpPr>
          <p:cNvPr id="81" name="Google Shape;81;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STEP 1: STANDARDIZATION</a:t>
            </a:r>
            <a:endParaRPr/>
          </a:p>
          <a:p>
            <a:pPr marL="0" lvl="0" indent="0" algn="l" rtl="0">
              <a:spcBef>
                <a:spcPts val="1200"/>
              </a:spcBef>
              <a:spcAft>
                <a:spcPts val="0"/>
              </a:spcAft>
              <a:buNone/>
            </a:pPr>
            <a:r>
              <a:rPr lang="en"/>
              <a:t>The aim of this step is to standardize the range of the continuous initial variables so that each one of them contributes equally to the analysis.</a:t>
            </a:r>
            <a:endParaRPr/>
          </a:p>
          <a:p>
            <a:pPr marL="0" lvl="0" indent="0" algn="l" rtl="0">
              <a:spcBef>
                <a:spcPts val="1200"/>
              </a:spcBef>
              <a:spcAft>
                <a:spcPts val="0"/>
              </a:spcAft>
              <a:buNone/>
            </a:pPr>
            <a:r>
              <a:rPr lang="en"/>
              <a:t>Mathematically, this can be done by subtracting the mean and dividing by the standard deviation for each value of each variable.</a:t>
            </a:r>
            <a:endParaRPr/>
          </a:p>
          <a:p>
            <a:pPr marL="0" lvl="0" indent="0" algn="l" rtl="0">
              <a:spcBef>
                <a:spcPts val="1200"/>
              </a:spcBef>
              <a:spcAft>
                <a:spcPts val="0"/>
              </a:spcAft>
              <a:buNone/>
            </a:pPr>
            <a:r>
              <a:rPr lang="en"/>
              <a:t>Once the standardization is done, all the variables will be transformed to the same scale.</a:t>
            </a:r>
            <a:endParaRPr/>
          </a:p>
          <a:p>
            <a:pPr marL="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0"/>
              </a:spcBef>
              <a:spcAft>
                <a:spcPts val="1200"/>
              </a:spcAft>
              <a:buNone/>
            </a:pPr>
            <a:endParaRPr/>
          </a:p>
        </p:txBody>
      </p:sp>
      <p:pic>
        <p:nvPicPr>
          <p:cNvPr id="82" name="Google Shape;82;p16"/>
          <p:cNvPicPr preferRelativeResize="0"/>
          <p:nvPr/>
        </p:nvPicPr>
        <p:blipFill>
          <a:blip r:embed="rId5">
            <a:alphaModFix/>
          </a:blip>
          <a:stretch>
            <a:fillRect/>
          </a:stretch>
        </p:blipFill>
        <p:spPr>
          <a:xfrm>
            <a:off x="2372655" y="3801125"/>
            <a:ext cx="4398675" cy="903150"/>
          </a:xfrm>
          <a:prstGeom prst="rect">
            <a:avLst/>
          </a:prstGeom>
          <a:noFill/>
          <a:ln>
            <a:noFill/>
          </a:ln>
        </p:spPr>
      </p:pic>
      <p:sp>
        <p:nvSpPr>
          <p:cNvPr id="83" name="Google Shape;83;p16"/>
          <p:cNvSpPr txBox="1"/>
          <p:nvPr/>
        </p:nvSpPr>
        <p:spPr>
          <a:xfrm>
            <a:off x="6771325" y="4568875"/>
            <a:ext cx="228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Prepared By Apurv Vidhate</a:t>
            </a:r>
            <a:endParaRPr>
              <a:solidFill>
                <a:schemeClr val="dk1"/>
              </a:solidFill>
              <a:latin typeface="Average"/>
              <a:ea typeface="Average"/>
              <a:cs typeface="Average"/>
              <a:sym typeface="Average"/>
            </a:endParaRPr>
          </a:p>
        </p:txBody>
      </p:sp>
      <p:pic>
        <p:nvPicPr>
          <p:cNvPr id="2" name="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8003" y="45688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4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STEP 2: COVARIANCE MATRIX COMPUTATION</a:t>
            </a:r>
            <a:endParaRPr/>
          </a:p>
          <a:p>
            <a:pPr marL="0" lvl="0" indent="0" algn="l" rtl="0">
              <a:spcBef>
                <a:spcPts val="0"/>
              </a:spcBef>
              <a:spcAft>
                <a:spcPts val="0"/>
              </a:spcAft>
              <a:buNone/>
            </a:pPr>
            <a:endParaRPr sz="1800" b="1">
              <a:solidFill>
                <a:srgbClr val="04003F"/>
              </a:solidFill>
              <a:highlight>
                <a:srgbClr val="FFFFFF"/>
              </a:highlight>
              <a:latin typeface="Montserrat"/>
              <a:ea typeface="Montserrat"/>
              <a:cs typeface="Montserrat"/>
              <a:sym typeface="Montserrat"/>
            </a:endParaRPr>
          </a:p>
        </p:txBody>
      </p:sp>
      <p:sp>
        <p:nvSpPr>
          <p:cNvPr id="89" name="Google Shape;8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aim of this step is to understand how the variables of the input data set are varying from the mean with respect to each other, or in other words, to see if there is any relationship between them. Because sometimes, variables are highly correlated in such a way that they contain redundant information. So, in order to identify these correlations, we compute the covariance matrix.</a:t>
            </a:r>
            <a:endParaRPr/>
          </a:p>
          <a:p>
            <a:pPr marL="0" lvl="0" indent="0" algn="l" rtl="0">
              <a:spcBef>
                <a:spcPts val="1200"/>
              </a:spcBef>
              <a:spcAft>
                <a:spcPts val="1200"/>
              </a:spcAft>
              <a:buNone/>
            </a:pPr>
            <a:r>
              <a:rPr lang="en"/>
              <a:t>The covariance matrix is a p × p symmetric matrix (where p is the number of dimensions) that has as entries the covariances associated with all possible pairs of the initial variables.</a:t>
            </a:r>
            <a:endParaRPr/>
          </a:p>
        </p:txBody>
      </p:sp>
      <p:pic>
        <p:nvPicPr>
          <p:cNvPr id="90" name="Google Shape;90;p17"/>
          <p:cNvPicPr preferRelativeResize="0"/>
          <p:nvPr/>
        </p:nvPicPr>
        <p:blipFill>
          <a:blip r:embed="rId5">
            <a:alphaModFix/>
          </a:blip>
          <a:stretch>
            <a:fillRect/>
          </a:stretch>
        </p:blipFill>
        <p:spPr>
          <a:xfrm>
            <a:off x="2638425" y="3892050"/>
            <a:ext cx="3867150" cy="895350"/>
          </a:xfrm>
          <a:prstGeom prst="rect">
            <a:avLst/>
          </a:prstGeom>
          <a:noFill/>
          <a:ln>
            <a:noFill/>
          </a:ln>
        </p:spPr>
      </p:pic>
      <p:sp>
        <p:nvSpPr>
          <p:cNvPr id="91" name="Google Shape;91;p17"/>
          <p:cNvSpPr txBox="1"/>
          <p:nvPr/>
        </p:nvSpPr>
        <p:spPr>
          <a:xfrm>
            <a:off x="6771325" y="4568875"/>
            <a:ext cx="228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Prepared By Apurv Vidhate</a:t>
            </a:r>
            <a:endParaRPr>
              <a:solidFill>
                <a:schemeClr val="dk1"/>
              </a:solidFill>
              <a:latin typeface="Average"/>
              <a:ea typeface="Average"/>
              <a:cs typeface="Average"/>
              <a:sym typeface="Average"/>
            </a:endParaRPr>
          </a:p>
        </p:txBody>
      </p:sp>
      <p:pic>
        <p:nvPicPr>
          <p:cNvPr id="2" name="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8018" y="46561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1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STEP 3: COMPUTE THE EIGENVECTORS AND EIGENVALUES</a:t>
            </a:r>
            <a:endParaRPr/>
          </a:p>
        </p:txBody>
      </p:sp>
      <p:sp>
        <p:nvSpPr>
          <p:cNvPr id="97" name="Google Shape;97;p18"/>
          <p:cNvSpPr txBox="1">
            <a:spLocks noGrp="1"/>
          </p:cNvSpPr>
          <p:nvPr>
            <p:ph type="body" idx="1"/>
          </p:nvPr>
        </p:nvSpPr>
        <p:spPr>
          <a:xfrm>
            <a:off x="311700" y="1152475"/>
            <a:ext cx="5082600" cy="37932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Eigenvectors and eigenvalues are the linear algebra concepts that we need to compute from the covariance matrix in order to determine the principal components of the data.</a:t>
            </a:r>
            <a:endParaRPr/>
          </a:p>
          <a:p>
            <a:pPr marL="0" lvl="0" indent="0" algn="l" rtl="0">
              <a:spcBef>
                <a:spcPts val="1200"/>
              </a:spcBef>
              <a:spcAft>
                <a:spcPts val="1200"/>
              </a:spcAft>
              <a:buNone/>
            </a:pPr>
            <a:r>
              <a:rPr lang="en"/>
              <a:t>Principal components are new variables that are constructed as linear combinations or mixtures of the initial variables. These combinations are done in such a way that the new variables (i.e., principal components) are uncorrelated and most of the information within the initial variables is squeezed or compressed into the first components.</a:t>
            </a:r>
            <a:endParaRPr/>
          </a:p>
        </p:txBody>
      </p:sp>
      <p:pic>
        <p:nvPicPr>
          <p:cNvPr id="98" name="Google Shape;98;p18"/>
          <p:cNvPicPr preferRelativeResize="0"/>
          <p:nvPr/>
        </p:nvPicPr>
        <p:blipFill>
          <a:blip r:embed="rId5">
            <a:alphaModFix/>
          </a:blip>
          <a:stretch>
            <a:fillRect/>
          </a:stretch>
        </p:blipFill>
        <p:spPr>
          <a:xfrm>
            <a:off x="5394300" y="1799075"/>
            <a:ext cx="3623175" cy="2500002"/>
          </a:xfrm>
          <a:prstGeom prst="rect">
            <a:avLst/>
          </a:prstGeom>
          <a:noFill/>
          <a:ln>
            <a:noFill/>
          </a:ln>
        </p:spPr>
      </p:pic>
      <p:sp>
        <p:nvSpPr>
          <p:cNvPr id="99" name="Google Shape;99;p18"/>
          <p:cNvSpPr txBox="1"/>
          <p:nvPr/>
        </p:nvSpPr>
        <p:spPr>
          <a:xfrm>
            <a:off x="6771325" y="4568875"/>
            <a:ext cx="228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Prepared By Apurv Vidhate</a:t>
            </a:r>
            <a:endParaRPr>
              <a:solidFill>
                <a:schemeClr val="dk1"/>
              </a:solidFill>
              <a:latin typeface="Average"/>
              <a:ea typeface="Average"/>
              <a:cs typeface="Average"/>
              <a:sym typeface="Average"/>
            </a:endParaRPr>
          </a:p>
        </p:txBody>
      </p:sp>
      <p:pic>
        <p:nvPicPr>
          <p:cNvPr id="2" name="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8018" y="4593062"/>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0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Step 3 (Cont.)</a:t>
            </a:r>
            <a:endParaRPr/>
          </a:p>
        </p:txBody>
      </p:sp>
      <p:sp>
        <p:nvSpPr>
          <p:cNvPr id="105" name="Google Shape;105;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Organizing information in principal components this way, will allow you to reduce dimensionality without losing much information, and this by discarding the components with low information and considering the remaining components as your new variables.</a:t>
            </a:r>
            <a:endParaRPr/>
          </a:p>
          <a:p>
            <a:pPr marL="0" lvl="0" indent="0" algn="l" rtl="0">
              <a:spcBef>
                <a:spcPts val="1200"/>
              </a:spcBef>
              <a:spcAft>
                <a:spcPts val="1200"/>
              </a:spcAft>
              <a:buNone/>
            </a:pPr>
            <a:r>
              <a:rPr lang="en"/>
              <a:t>Geometrically speaking, principal components represent the directions of the data that explain a maximal amount of variance, that is to say, the lines that capture most information of the data. </a:t>
            </a:r>
            <a:endParaRPr/>
          </a:p>
        </p:txBody>
      </p:sp>
      <p:sp>
        <p:nvSpPr>
          <p:cNvPr id="106" name="Google Shape;106;p19"/>
          <p:cNvSpPr txBox="1"/>
          <p:nvPr/>
        </p:nvSpPr>
        <p:spPr>
          <a:xfrm>
            <a:off x="6771325" y="4568875"/>
            <a:ext cx="228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Prepared By Apurv Vidhate</a:t>
            </a:r>
            <a:endParaRPr>
              <a:solidFill>
                <a:schemeClr val="dk1"/>
              </a:solidFill>
              <a:latin typeface="Average"/>
              <a:ea typeface="Average"/>
              <a:cs typeface="Average"/>
              <a:sym typeface="Average"/>
            </a:endParaRPr>
          </a:p>
        </p:txBody>
      </p:sp>
      <p:pic>
        <p:nvPicPr>
          <p:cNvPr id="2" name="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8319" y="46561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4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STEP 4: FEATURE VECTOR</a:t>
            </a:r>
            <a:endParaRPr/>
          </a:p>
          <a:p>
            <a:pPr marL="0" lvl="0" indent="0" algn="l" rtl="0">
              <a:spcBef>
                <a:spcPts val="0"/>
              </a:spcBef>
              <a:spcAft>
                <a:spcPts val="0"/>
              </a:spcAft>
              <a:buNone/>
            </a:pPr>
            <a:endParaRPr/>
          </a:p>
        </p:txBody>
      </p:sp>
      <p:sp>
        <p:nvSpPr>
          <p:cNvPr id="112" name="Google Shape;112;p20"/>
          <p:cNvSpPr txBox="1">
            <a:spLocks noGrp="1"/>
          </p:cNvSpPr>
          <p:nvPr>
            <p:ph type="body" idx="1"/>
          </p:nvPr>
        </p:nvSpPr>
        <p:spPr>
          <a:xfrm>
            <a:off x="311700" y="1152475"/>
            <a:ext cx="8520600" cy="3712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As we saw in the previous step, computing the eigenvectors and ordering them by their eigenvalues in descending order, allow us to find the principal components in order of significance. In this step, what we do is, to choose whether to keep all these components or discard those of lesser significance (of low eigenvalues), and form with the remaining ones a matrix of vectors that we call Feature vector.</a:t>
            </a:r>
            <a:endParaRPr/>
          </a:p>
          <a:p>
            <a:pPr marL="0" lvl="0" indent="0" algn="l" rtl="0">
              <a:spcBef>
                <a:spcPts val="1200"/>
              </a:spcBef>
              <a:spcAft>
                <a:spcPts val="1200"/>
              </a:spcAft>
              <a:buNone/>
            </a:pPr>
            <a:r>
              <a:rPr lang="en"/>
              <a:t>So, the feature vector is simply a matrix that has as columns the eigenvectors of the components that we decide to keep. This makes it the first step towards dimensionality reduction, because if we choose to keep only p eigenvectors (components) out of n, the final data set will have only p dimensions.</a:t>
            </a:r>
            <a:endParaRPr/>
          </a:p>
        </p:txBody>
      </p:sp>
      <p:sp>
        <p:nvSpPr>
          <p:cNvPr id="113" name="Google Shape;113;p20"/>
          <p:cNvSpPr txBox="1"/>
          <p:nvPr/>
        </p:nvSpPr>
        <p:spPr>
          <a:xfrm>
            <a:off x="6771325" y="4568875"/>
            <a:ext cx="228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Prepared By Apurv Vidhate</a:t>
            </a:r>
            <a:endParaRPr>
              <a:solidFill>
                <a:schemeClr val="dk1"/>
              </a:solidFill>
              <a:latin typeface="Average"/>
              <a:ea typeface="Average"/>
              <a:cs typeface="Average"/>
              <a:sym typeface="Average"/>
            </a:endParaRPr>
          </a:p>
        </p:txBody>
      </p:sp>
      <p:pic>
        <p:nvPicPr>
          <p:cNvPr id="2" name="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75" y="45688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0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LAST STEP: RECAST THE DATA </a:t>
            </a:r>
            <a:endParaRPr/>
          </a:p>
        </p:txBody>
      </p:sp>
      <p:sp>
        <p:nvSpPr>
          <p:cNvPr id="119" name="Google Shape;119;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 the previous steps, apart from standardization, you do not make any changes on the data, you just select the principal components and form the feature vector, but the input data set remains always in terms of the original axes (i.e, in terms of the initial variables).</a:t>
            </a:r>
            <a:endParaRPr/>
          </a:p>
          <a:p>
            <a:pPr marL="0" lvl="0" indent="0" algn="l" rtl="0">
              <a:spcBef>
                <a:spcPts val="1200"/>
              </a:spcBef>
              <a:spcAft>
                <a:spcPts val="1200"/>
              </a:spcAft>
              <a:buNone/>
            </a:pPr>
            <a:r>
              <a:rPr lang="en"/>
              <a:t>In this step, which is the last one, the aim is to use the feature vector formed using the eigenvectors of the covariance matrix, to reorient the data from the original axes to the ones represented by the principal components (hence the name Principal Components Analysis). This can be done by multiplying the transpose of the original data set by the transpose of the feature vector.</a:t>
            </a:r>
            <a:endParaRPr/>
          </a:p>
        </p:txBody>
      </p:sp>
      <p:pic>
        <p:nvPicPr>
          <p:cNvPr id="120" name="Google Shape;120;p21"/>
          <p:cNvPicPr preferRelativeResize="0"/>
          <p:nvPr/>
        </p:nvPicPr>
        <p:blipFill>
          <a:blip r:embed="rId5">
            <a:alphaModFix/>
          </a:blip>
          <a:stretch>
            <a:fillRect/>
          </a:stretch>
        </p:blipFill>
        <p:spPr>
          <a:xfrm>
            <a:off x="1238250" y="4364675"/>
            <a:ext cx="6667500" cy="257175"/>
          </a:xfrm>
          <a:prstGeom prst="rect">
            <a:avLst/>
          </a:prstGeom>
          <a:noFill/>
          <a:ln>
            <a:noFill/>
          </a:ln>
        </p:spPr>
      </p:pic>
      <p:sp>
        <p:nvSpPr>
          <p:cNvPr id="121" name="Google Shape;121;p21"/>
          <p:cNvSpPr txBox="1"/>
          <p:nvPr/>
        </p:nvSpPr>
        <p:spPr>
          <a:xfrm>
            <a:off x="6771325" y="4568875"/>
            <a:ext cx="228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Prepared By Apurv Vidhate</a:t>
            </a:r>
            <a:endParaRPr>
              <a:solidFill>
                <a:schemeClr val="dk1"/>
              </a:solidFill>
              <a:latin typeface="Average"/>
              <a:ea typeface="Average"/>
              <a:cs typeface="Average"/>
              <a:sym typeface="Average"/>
            </a:endParaRPr>
          </a:p>
        </p:txBody>
      </p:sp>
      <p:pic>
        <p:nvPicPr>
          <p:cNvPr id="2" name="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8018" y="462185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0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938</Words>
  <Application>Microsoft Office PowerPoint</Application>
  <PresentationFormat>On-screen Show (16:9)</PresentationFormat>
  <Paragraphs>48</Paragraphs>
  <Slides>11</Slides>
  <Notes>11</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Oswald</vt:lpstr>
      <vt:lpstr>Average</vt:lpstr>
      <vt:lpstr>Montserrat</vt:lpstr>
      <vt:lpstr>Slate</vt:lpstr>
      <vt:lpstr>Principal Component Analysis (PCA)</vt:lpstr>
      <vt:lpstr>What is Dimensionality Reduction?</vt:lpstr>
      <vt:lpstr>Principal Component Analysis (PCA)</vt:lpstr>
      <vt:lpstr>Steps in Principal Component Analysis (PCA)</vt:lpstr>
      <vt:lpstr>STEP 2: COVARIANCE MATRIX COMPUTATION </vt:lpstr>
      <vt:lpstr>STEP 3: COMPUTE THE EIGENVECTORS AND EIGENVALUES</vt:lpstr>
      <vt:lpstr>Step 3 (Cont.)</vt:lpstr>
      <vt:lpstr>STEP 4: FEATURE VECTOR </vt:lpstr>
      <vt:lpstr>LAST STEP: RECAST THE DATA </vt:lpstr>
      <vt:lpstr>So to sum up, the idea of PCA is simple — reduce the number of variables of a data set, while preserving as much information as possible.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Principal Component Analysis (PCA)</dc:title>
  <dc:creator>RUCHA</dc:creator>
  <cp:lastModifiedBy>RUCHA</cp:lastModifiedBy>
  <cp:revision>1</cp:revision>
  <dcterms:modified xsi:type="dcterms:W3CDTF">2021-12-04T13:36:21Z</dcterms:modified>
</cp:coreProperties>
</file>